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205400" cy="32461200"/>
  <p:notesSz cx="6858000" cy="9144000"/>
  <p:defaultTextStyle>
    <a:defPPr>
      <a:defRPr lang="en-US"/>
    </a:defPPr>
    <a:lvl1pPr marL="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187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3740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561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748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935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7122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33091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94962" algn="l" defTabSz="21618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4A028"/>
    <a:srgbClr val="F47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5" d="100"/>
          <a:sy n="35" d="100"/>
        </p:scale>
        <p:origin x="-80" y="2720"/>
      </p:cViewPr>
      <p:guideLst>
        <p:guide orient="horz" pos="10224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10084014"/>
            <a:ext cx="36724590" cy="69581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0" y="18394680"/>
            <a:ext cx="3024378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1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3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5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4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008501" y="6154105"/>
            <a:ext cx="45928243" cy="131099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08779" y="6154105"/>
            <a:ext cx="137079630" cy="131099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9" y="20859329"/>
            <a:ext cx="36724590" cy="6447155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9" y="13758444"/>
            <a:ext cx="36724590" cy="7100885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18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37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561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748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935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7122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3309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9496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8778" y="35850091"/>
            <a:ext cx="91503934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32805" y="35850091"/>
            <a:ext cx="91503939" cy="101403677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266201"/>
            <a:ext cx="19089888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0" y="10294408"/>
            <a:ext cx="19089888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5" y="7266201"/>
            <a:ext cx="19097387" cy="302820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1870" indent="0">
              <a:buNone/>
              <a:defRPr sz="9500" b="1"/>
            </a:lvl2pPr>
            <a:lvl3pPr marL="4323740" indent="0">
              <a:buNone/>
              <a:defRPr sz="8500" b="1"/>
            </a:lvl3pPr>
            <a:lvl4pPr marL="6485611" indent="0">
              <a:buNone/>
              <a:defRPr sz="7600" b="1"/>
            </a:lvl4pPr>
            <a:lvl5pPr marL="8647481" indent="0">
              <a:buNone/>
              <a:defRPr sz="7600" b="1"/>
            </a:lvl5pPr>
            <a:lvl6pPr marL="10809351" indent="0">
              <a:buNone/>
              <a:defRPr sz="7600" b="1"/>
            </a:lvl6pPr>
            <a:lvl7pPr marL="12971221" indent="0">
              <a:buNone/>
              <a:defRPr sz="7600" b="1"/>
            </a:lvl7pPr>
            <a:lvl8pPr marL="15133091" indent="0">
              <a:buNone/>
              <a:defRPr sz="7600" b="1"/>
            </a:lvl8pPr>
            <a:lvl9pPr marL="17294962" indent="0">
              <a:buNone/>
              <a:defRPr sz="7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5" y="10294408"/>
            <a:ext cx="19097387" cy="18702763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8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2" y="1292437"/>
            <a:ext cx="14214279" cy="550037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1" y="1292439"/>
            <a:ext cx="24153019" cy="27704735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2" y="6792809"/>
            <a:ext cx="14214279" cy="22204365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7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1" y="22722840"/>
            <a:ext cx="25923240" cy="2682560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1" y="2900468"/>
            <a:ext cx="25923240" cy="19476720"/>
          </a:xfrm>
        </p:spPr>
        <p:txBody>
          <a:bodyPr/>
          <a:lstStyle>
            <a:lvl1pPr marL="0" indent="0">
              <a:buNone/>
              <a:defRPr sz="15100"/>
            </a:lvl1pPr>
            <a:lvl2pPr marL="2161870" indent="0">
              <a:buNone/>
              <a:defRPr sz="13200"/>
            </a:lvl2pPr>
            <a:lvl3pPr marL="4323740" indent="0">
              <a:buNone/>
              <a:defRPr sz="11300"/>
            </a:lvl3pPr>
            <a:lvl4pPr marL="6485611" indent="0">
              <a:buNone/>
              <a:defRPr sz="9500"/>
            </a:lvl4pPr>
            <a:lvl5pPr marL="8647481" indent="0">
              <a:buNone/>
              <a:defRPr sz="9500"/>
            </a:lvl5pPr>
            <a:lvl6pPr marL="10809351" indent="0">
              <a:buNone/>
              <a:defRPr sz="9500"/>
            </a:lvl6pPr>
            <a:lvl7pPr marL="12971221" indent="0">
              <a:buNone/>
              <a:defRPr sz="9500"/>
            </a:lvl7pPr>
            <a:lvl8pPr marL="15133091" indent="0">
              <a:buNone/>
              <a:defRPr sz="9500"/>
            </a:lvl8pPr>
            <a:lvl9pPr marL="17294962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1" y="25405400"/>
            <a:ext cx="25923240" cy="3809680"/>
          </a:xfrm>
        </p:spPr>
        <p:txBody>
          <a:bodyPr/>
          <a:lstStyle>
            <a:lvl1pPr marL="0" indent="0">
              <a:buNone/>
              <a:defRPr sz="6600"/>
            </a:lvl1pPr>
            <a:lvl2pPr marL="2161870" indent="0">
              <a:buNone/>
              <a:defRPr sz="5700"/>
            </a:lvl2pPr>
            <a:lvl3pPr marL="4323740" indent="0">
              <a:buNone/>
              <a:defRPr sz="4700"/>
            </a:lvl3pPr>
            <a:lvl4pPr marL="6485611" indent="0">
              <a:buNone/>
              <a:defRPr sz="4300"/>
            </a:lvl4pPr>
            <a:lvl5pPr marL="8647481" indent="0">
              <a:buNone/>
              <a:defRPr sz="4300"/>
            </a:lvl5pPr>
            <a:lvl6pPr marL="10809351" indent="0">
              <a:buNone/>
              <a:defRPr sz="4300"/>
            </a:lvl6pPr>
            <a:lvl7pPr marL="12971221" indent="0">
              <a:buNone/>
              <a:defRPr sz="4300"/>
            </a:lvl7pPr>
            <a:lvl8pPr marL="15133091" indent="0">
              <a:buNone/>
              <a:defRPr sz="4300"/>
            </a:lvl8pPr>
            <a:lvl9pPr marL="17294962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9953"/>
            <a:ext cx="38884860" cy="5410200"/>
          </a:xfrm>
          <a:prstGeom prst="rect">
            <a:avLst/>
          </a:prstGeom>
        </p:spPr>
        <p:txBody>
          <a:bodyPr vert="horz" lIns="432374" tIns="216187" rIns="432374" bIns="2161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574282"/>
            <a:ext cx="38884860" cy="21422892"/>
          </a:xfrm>
          <a:prstGeom prst="rect">
            <a:avLst/>
          </a:prstGeom>
        </p:spPr>
        <p:txBody>
          <a:bodyPr vert="horz" lIns="432374" tIns="216187" rIns="432374" bIns="2161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60B74-7FE2-5E4F-BEA5-2488AEE9AF19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5" y="30086726"/>
            <a:ext cx="1368171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0" y="30086726"/>
            <a:ext cx="10081260" cy="1728258"/>
          </a:xfrm>
          <a:prstGeom prst="rect">
            <a:avLst/>
          </a:prstGeom>
        </p:spPr>
        <p:txBody>
          <a:bodyPr vert="horz" lIns="432374" tIns="216187" rIns="432374" bIns="21618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F765-FAC5-FA43-B318-F414314C4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6187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1403" indent="-1621403" algn="l" defTabSz="2161870" rtl="0" eaLnBrk="1" latinLnBrk="0" hangingPunct="1">
        <a:spcBef>
          <a:spcPct val="20000"/>
        </a:spcBef>
        <a:buFont typeface="Arial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3039" indent="-1351169" algn="l" defTabSz="2161870" rtl="0" eaLnBrk="1" latinLnBrk="0" hangingPunct="1">
        <a:spcBef>
          <a:spcPct val="20000"/>
        </a:spcBef>
        <a:buFont typeface="Arial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4676" indent="-1080935" algn="l" defTabSz="2161870" rtl="0" eaLnBrk="1" latinLnBrk="0" hangingPunct="1">
        <a:spcBef>
          <a:spcPct val="20000"/>
        </a:spcBef>
        <a:buFont typeface="Arial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6546" indent="-1080935" algn="l" defTabSz="2161870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8416" indent="-1080935" algn="l" defTabSz="2161870" rtl="0" eaLnBrk="1" latinLnBrk="0" hangingPunct="1">
        <a:spcBef>
          <a:spcPct val="20000"/>
        </a:spcBef>
        <a:buFont typeface="Arial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9028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2156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1402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75897" indent="-1080935" algn="l" defTabSz="21618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187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3740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561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748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935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7122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33091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94962" algn="l" defTabSz="21618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em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461781" y="23774400"/>
            <a:ext cx="42174484" cy="8153400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0728799" y="27787600"/>
            <a:ext cx="4777899" cy="381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1781" y="461773"/>
            <a:ext cx="2789851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Rasterized Image Databases for Image Compression</a:t>
            </a:r>
          </a:p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178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737751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013722" y="3652654"/>
            <a:ext cx="13622543" cy="19512146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6801" y="1847091"/>
            <a:ext cx="1970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Zoya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Bylinskii</a:t>
            </a:r>
            <a:r>
              <a:rPr lang="en-US" sz="4800" dirty="0" smtClean="0">
                <a:solidFill>
                  <a:schemeClr val="bg1"/>
                </a:solidFill>
              </a:rPr>
              <a:t>*, Maria </a:t>
            </a:r>
            <a:r>
              <a:rPr lang="en-US" sz="4800" dirty="0" err="1" smtClean="0">
                <a:solidFill>
                  <a:schemeClr val="bg1"/>
                </a:solidFill>
              </a:rPr>
              <a:t>Shugrina</a:t>
            </a:r>
            <a:r>
              <a:rPr lang="en-US" sz="4800" dirty="0" smtClean="0">
                <a:solidFill>
                  <a:schemeClr val="bg1"/>
                </a:solidFill>
              </a:rPr>
              <a:t>*, Andrew Spielberg*, Wei Zhao*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8856" y="497143"/>
            <a:ext cx="5017353" cy="2424308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448856" y="577757"/>
            <a:ext cx="4739537" cy="2308324"/>
          </a:xfrm>
          <a:prstGeom prst="rect">
            <a:avLst/>
          </a:prstGeom>
          <a:solidFill>
            <a:srgbClr val="F4A02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6.830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Database Systems </a:t>
            </a:r>
          </a:p>
          <a:p>
            <a:pPr algn="r"/>
            <a:r>
              <a:rPr lang="en-US" sz="4800" dirty="0" smtClean="0">
                <a:solidFill>
                  <a:schemeClr val="bg1"/>
                </a:solidFill>
              </a:rPr>
              <a:t>Final Project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225" y="797571"/>
            <a:ext cx="2959100" cy="1409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338" y="360055"/>
            <a:ext cx="2974071" cy="2974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7401" y="5000000"/>
            <a:ext cx="1291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More than 1.8 billion images uploaded to the internet every day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Redundancy in large image collections can lead to more efficient storage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7401" y="3973001"/>
            <a:ext cx="496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MOTIVATION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401" y="11020553"/>
            <a:ext cx="1291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</a:t>
            </a:r>
            <a:r>
              <a:rPr lang="en-US" sz="3200" dirty="0" err="1" smtClean="0">
                <a:solidFill>
                  <a:schemeClr val="bg1"/>
                </a:solidFill>
              </a:rPr>
              <a:t>ossy</a:t>
            </a:r>
            <a:r>
              <a:rPr lang="en-US" sz="3200" dirty="0" smtClean="0">
                <a:solidFill>
                  <a:schemeClr val="bg1"/>
                </a:solidFill>
              </a:rPr>
              <a:t> compression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Compression savings INCREASE as the database size INCREASES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Rasterization</a:t>
            </a:r>
            <a:r>
              <a:rPr lang="en-US" sz="3200" dirty="0" smtClean="0">
                <a:solidFill>
                  <a:schemeClr val="bg1"/>
                </a:solidFill>
              </a:rPr>
              <a:t> is a simple operation – easily deconstruct and reconstruct images using patches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401" y="9993554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PATCH-BASED IMAGE CODING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596" y="18643600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 SCHEMA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601" y="6845877"/>
            <a:ext cx="6072362" cy="23286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00" y="6629400"/>
            <a:ext cx="4724400" cy="30480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031998" y="14599992"/>
            <a:ext cx="4398262" cy="3008880"/>
            <a:chOff x="797403" y="13332304"/>
            <a:chExt cx="4398262" cy="3008880"/>
          </a:xfrm>
        </p:grpSpPr>
        <p:sp>
          <p:nvSpPr>
            <p:cNvPr id="31" name="Up Arrow 30"/>
            <p:cNvSpPr/>
            <p:nvPr/>
          </p:nvSpPr>
          <p:spPr>
            <a:xfrm>
              <a:off x="1701800" y="13575098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 Arrow 31"/>
            <p:cNvSpPr/>
            <p:nvPr/>
          </p:nvSpPr>
          <p:spPr>
            <a:xfrm rot="10800000">
              <a:off x="1447799" y="15388191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6866" y="15756408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108200" y="14706600"/>
              <a:ext cx="2565400" cy="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16200000">
              <a:off x="-245054" y="14374761"/>
              <a:ext cx="266968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Compression 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18998" y="13733143"/>
            <a:ext cx="2489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</a:rPr>
              <a:t>w</a:t>
            </a:r>
            <a:r>
              <a:rPr lang="en-US" sz="3200" dirty="0" smtClean="0">
                <a:solidFill>
                  <a:srgbClr val="4F81BD"/>
                </a:solidFill>
              </a:rPr>
              <a:t>ithin-image</a:t>
            </a:r>
          </a:p>
          <a:p>
            <a:pPr algn="ctr"/>
            <a:r>
              <a:rPr lang="en-US" sz="3200" dirty="0" smtClean="0">
                <a:solidFill>
                  <a:srgbClr val="4F81BD"/>
                </a:solidFill>
              </a:rPr>
              <a:t>(e.g. JPEG)</a:t>
            </a:r>
            <a:endParaRPr lang="en-US" sz="3200" dirty="0">
              <a:solidFill>
                <a:srgbClr val="4F81BD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289799" y="14810361"/>
            <a:ext cx="3794601" cy="2786651"/>
            <a:chOff x="7289799" y="13528501"/>
            <a:chExt cx="3794601" cy="2786651"/>
          </a:xfrm>
        </p:grpSpPr>
        <p:sp>
          <p:nvSpPr>
            <p:cNvPr id="38" name="Up Arrow 37"/>
            <p:cNvSpPr/>
            <p:nvPr/>
          </p:nvSpPr>
          <p:spPr>
            <a:xfrm>
              <a:off x="7543800" y="13528501"/>
              <a:ext cx="406400" cy="2477702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/>
            <p:cNvSpPr/>
            <p:nvPr/>
          </p:nvSpPr>
          <p:spPr>
            <a:xfrm rot="10800000">
              <a:off x="7289799" y="15341594"/>
              <a:ext cx="3439001" cy="414813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urved Connector 40"/>
            <p:cNvCxnSpPr/>
            <p:nvPr/>
          </p:nvCxnSpPr>
          <p:spPr>
            <a:xfrm flipV="1">
              <a:off x="7950200" y="14147800"/>
              <a:ext cx="2600800" cy="1032987"/>
            </a:xfrm>
            <a:prstGeom prst="curvedConnector3">
              <a:avLst>
                <a:gd name="adj1" fmla="val 50000"/>
              </a:avLst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265601" y="15730376"/>
              <a:ext cx="18187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Big Data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371202" y="13733143"/>
            <a:ext cx="270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across-image</a:t>
            </a:r>
          </a:p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(our approach)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6595" y="19566930"/>
            <a:ext cx="13214767" cy="2353270"/>
            <a:chOff x="437733" y="19566930"/>
            <a:chExt cx="13214767" cy="2353270"/>
          </a:xfrm>
        </p:grpSpPr>
        <p:sp>
          <p:nvSpPr>
            <p:cNvPr id="57" name="Rectangle 56"/>
            <p:cNvSpPr/>
            <p:nvPr/>
          </p:nvSpPr>
          <p:spPr>
            <a:xfrm>
              <a:off x="9556338" y="20256500"/>
              <a:ext cx="178206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/>
                  </a:solidFill>
                </a:rPr>
                <a:t>p</a:t>
              </a:r>
              <a:r>
                <a:rPr lang="en-US" sz="2800" dirty="0" err="1" smtClean="0">
                  <a:solidFill>
                    <a:schemeClr val="accent1"/>
                  </a:solidFill>
                </a:rPr>
                <a:t>atch_dict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555393" y="20256500"/>
              <a:ext cx="1574803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</a:rPr>
                <a:t>images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65800" y="20256500"/>
              <a:ext cx="2407608" cy="6858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/>
                  </a:solidFill>
                </a:rPr>
                <a:t>p</a:t>
              </a:r>
              <a:r>
                <a:rPr lang="en-US" sz="2800" dirty="0" err="1" smtClean="0">
                  <a:solidFill>
                    <a:schemeClr val="accent1"/>
                  </a:solidFill>
                </a:rPr>
                <a:t>atch_pointers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59" idx="3"/>
              <a:endCxn id="57" idx="1"/>
            </p:cNvCxnSpPr>
            <p:nvPr/>
          </p:nvCxnSpPr>
          <p:spPr>
            <a:xfrm>
              <a:off x="8173408" y="20599400"/>
              <a:ext cx="138293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1"/>
            </p:cNvCxnSpPr>
            <p:nvPr/>
          </p:nvCxnSpPr>
          <p:spPr>
            <a:xfrm flipH="1">
              <a:off x="4130196" y="20599400"/>
              <a:ext cx="1635604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11696700" y="19566930"/>
              <a:ext cx="1955800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696700" y="20951230"/>
              <a:ext cx="1955800" cy="9689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rgbClr val="4F81BD"/>
                  </a:solidFill>
                </a:rPr>
                <a:t>b</a:t>
              </a:r>
              <a:r>
                <a:rPr lang="en-US" sz="2800" dirty="0" err="1" smtClean="0">
                  <a:solidFill>
                    <a:srgbClr val="4F81BD"/>
                  </a:solidFill>
                </a:rPr>
                <a:t>ytea</a:t>
              </a:r>
              <a:r>
                <a:rPr lang="en-US" sz="2800" dirty="0" smtClean="0">
                  <a:solidFill>
                    <a:srgbClr val="4F81BD"/>
                  </a:solidFill>
                </a:rPr>
                <a:t> PATCH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37733" y="20252730"/>
              <a:ext cx="1667767" cy="68957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4F81BD"/>
                  </a:solidFill>
                </a:rPr>
                <a:t>int</a:t>
              </a:r>
              <a:r>
                <a:rPr lang="en-US" sz="2800" dirty="0" smtClean="0">
                  <a:solidFill>
                    <a:srgbClr val="4F81BD"/>
                  </a:solidFill>
                </a:rPr>
                <a:t> ID</a:t>
              </a:r>
              <a:endParaRPr lang="en-US" sz="2800" dirty="0">
                <a:solidFill>
                  <a:srgbClr val="4F81BD"/>
                </a:solidFill>
              </a:endParaRPr>
            </a:p>
          </p:txBody>
        </p:sp>
      </p:grpSp>
      <p:sp>
        <p:nvSpPr>
          <p:cNvPr id="69" name="Oval 68"/>
          <p:cNvSpPr/>
          <p:nvPr/>
        </p:nvSpPr>
        <p:spPr>
          <a:xfrm>
            <a:off x="4172901" y="21435715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img_ID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6301102" y="21410315"/>
            <a:ext cx="2184402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4F81BD"/>
                </a:solidFill>
              </a:rPr>
              <a:t>i</a:t>
            </a:r>
            <a:r>
              <a:rPr lang="en-US" sz="2800" dirty="0" err="1" smtClean="0">
                <a:solidFill>
                  <a:srgbClr val="4F81BD"/>
                </a:solidFill>
              </a:rPr>
              <a:t>nt</a:t>
            </a:r>
            <a:r>
              <a:rPr lang="en-US" sz="2800" dirty="0" smtClean="0">
                <a:solidFill>
                  <a:srgbClr val="4F81BD"/>
                </a:solidFill>
              </a:rPr>
              <a:t> </a:t>
            </a:r>
            <a:r>
              <a:rPr lang="en-US" sz="2800" dirty="0" err="1" smtClean="0">
                <a:solidFill>
                  <a:srgbClr val="4F81BD"/>
                </a:solidFill>
              </a:rPr>
              <a:t>patch_ID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8646000" y="21386800"/>
            <a:ext cx="1955800" cy="96897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4F81BD"/>
                </a:solidFill>
              </a:rPr>
              <a:t>[</a:t>
            </a:r>
            <a:r>
              <a:rPr lang="en-US" sz="2800" dirty="0" err="1" smtClean="0">
                <a:solidFill>
                  <a:srgbClr val="4F81BD"/>
                </a:solidFill>
              </a:rPr>
              <a:t>int,int</a:t>
            </a:r>
            <a:r>
              <a:rPr lang="en-US" sz="2800" dirty="0" smtClean="0">
                <a:solidFill>
                  <a:srgbClr val="4F81BD"/>
                </a:solidFill>
              </a:rPr>
              <a:t>] LOC</a:t>
            </a:r>
            <a:endParaRPr lang="en-US" sz="2800" dirty="0">
              <a:solidFill>
                <a:srgbClr val="4F81BD"/>
              </a:solidFill>
            </a:endParaRPr>
          </a:p>
        </p:txBody>
      </p:sp>
      <p:cxnSp>
        <p:nvCxnSpPr>
          <p:cNvPr id="72" name="Straight Arrow Connector 71"/>
          <p:cNvCxnSpPr>
            <a:stCxn id="58" idx="1"/>
            <a:endCxn id="66" idx="6"/>
          </p:cNvCxnSpPr>
          <p:nvPr/>
        </p:nvCxnSpPr>
        <p:spPr>
          <a:xfrm flipH="1" flipV="1">
            <a:off x="2404362" y="20597515"/>
            <a:ext cx="449893" cy="188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4" idx="4"/>
          </p:cNvCxnSpPr>
          <p:nvPr/>
        </p:nvCxnSpPr>
        <p:spPr>
          <a:xfrm flipV="1">
            <a:off x="11637263" y="20256500"/>
            <a:ext cx="1336199" cy="3683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1637263" y="20593050"/>
            <a:ext cx="1336199" cy="34925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9" idx="0"/>
          </p:cNvCxnSpPr>
          <p:nvPr/>
        </p:nvCxnSpPr>
        <p:spPr>
          <a:xfrm flipH="1">
            <a:off x="5150801" y="20927715"/>
            <a:ext cx="2138998" cy="5080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9" idx="2"/>
            <a:endCxn id="71" idx="0"/>
          </p:cNvCxnSpPr>
          <p:nvPr/>
        </p:nvCxnSpPr>
        <p:spPr>
          <a:xfrm>
            <a:off x="7268466" y="20942300"/>
            <a:ext cx="2355434" cy="4445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9" idx="2"/>
            <a:endCxn id="70" idx="0"/>
          </p:cNvCxnSpPr>
          <p:nvPr/>
        </p:nvCxnSpPr>
        <p:spPr>
          <a:xfrm>
            <a:off x="7268466" y="20942300"/>
            <a:ext cx="124837" cy="46801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5137589" y="3973001"/>
            <a:ext cx="951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APPROACH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99" name="Picture 98" descr="19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5" y="28897500"/>
            <a:ext cx="4031151" cy="2421893"/>
          </a:xfrm>
          <a:prstGeom prst="rect">
            <a:avLst/>
          </a:prstGeom>
        </p:spPr>
      </p:pic>
      <p:pic>
        <p:nvPicPr>
          <p:cNvPr id="101" name="Picture 100" descr="18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400" y="28897500"/>
            <a:ext cx="3953806" cy="2441704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099824" y="27604838"/>
            <a:ext cx="43611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color space and a </a:t>
            </a:r>
            <a:r>
              <a:rPr lang="en-US" sz="2600" dirty="0" smtClean="0">
                <a:solidFill>
                  <a:schemeClr val="bg1"/>
                </a:solidFill>
              </a:rPr>
              <a:t>threshold per color </a:t>
            </a:r>
            <a:r>
              <a:rPr lang="en-US" sz="2600" dirty="0" smtClean="0">
                <a:solidFill>
                  <a:schemeClr val="bg1"/>
                </a:solidFill>
              </a:rPr>
              <a:t>channel: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837698" y="27968575"/>
            <a:ext cx="466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</a:t>
            </a:r>
            <a:r>
              <a:rPr lang="en-US" sz="2600" dirty="0" smtClean="0">
                <a:solidFill>
                  <a:schemeClr val="bg1"/>
                </a:solidFill>
              </a:rPr>
              <a:t>distance function </a:t>
            </a:r>
            <a:r>
              <a:rPr lang="en-US" sz="2600" dirty="0" smtClean="0">
                <a:solidFill>
                  <a:schemeClr val="bg1"/>
                </a:solidFill>
              </a:rPr>
              <a:t>and threshold: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104" name="Picture 103" descr="184_2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01" y="28897500"/>
            <a:ext cx="4065029" cy="242189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6151091" y="27968575"/>
            <a:ext cx="41005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right patch size: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08" name="Up Arrow 107"/>
          <p:cNvSpPr/>
          <p:nvPr/>
        </p:nvSpPr>
        <p:spPr>
          <a:xfrm rot="5400000">
            <a:off x="15621623" y="28782575"/>
            <a:ext cx="566500" cy="796350"/>
          </a:xfrm>
          <a:prstGeom prst="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 descr="multiscene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773" y="6077218"/>
            <a:ext cx="4838700" cy="362902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946161" y="24236066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PARAMETER SELECTION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513989" y="3973001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3989" y="16576602"/>
            <a:ext cx="733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3" name="Picture 2" descr="perfGraphs_25_big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48" y="25320383"/>
            <a:ext cx="9808152" cy="6277217"/>
          </a:xfrm>
          <a:prstGeom prst="rect">
            <a:avLst/>
          </a:prstGeom>
        </p:spPr>
      </p:pic>
      <p:pic>
        <p:nvPicPr>
          <p:cNvPr id="74" name="Picture 73" descr="Screen Shot 2014-12-05 at 8.5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515" y="9174559"/>
            <a:ext cx="3683256" cy="83825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5213989" y="10717329"/>
            <a:ext cx="5893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CIE (LUV) color space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Threshold per color channel: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224714" y="9385012"/>
            <a:ext cx="69604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Computing </a:t>
            </a:r>
            <a:r>
              <a:rPr lang="en-US" sz="3200" dirty="0" smtClean="0">
                <a:solidFill>
                  <a:schemeClr val="bg1"/>
                </a:solidFill>
              </a:rPr>
              <a:t>distance per </a:t>
            </a:r>
            <a:r>
              <a:rPr lang="en-US" sz="3200" dirty="0" smtClean="0">
                <a:solidFill>
                  <a:schemeClr val="bg1"/>
                </a:solidFill>
              </a:rPr>
              <a:t>color channel: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 descr="PatchCost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59" y="24550911"/>
            <a:ext cx="4776540" cy="228129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030471" y="25320383"/>
            <a:ext cx="9699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 number of factors, including the patch size, distance function, and threshold affect the costs of the patch-based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compression scheme.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7" name="Picture 6" descr="dupDetection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555" y="19386860"/>
            <a:ext cx="4928969" cy="3128740"/>
          </a:xfrm>
          <a:prstGeom prst="rect">
            <a:avLst/>
          </a:prstGeom>
        </p:spPr>
      </p:pic>
      <p:pic>
        <p:nvPicPr>
          <p:cNvPr id="8" name="Picture 7" descr="Screen Shot 2014-12-07 at 8.23.13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714" y="5874018"/>
            <a:ext cx="7829553" cy="292054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9610773" y="17794995"/>
            <a:ext cx="5288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uplicate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</a:t>
            </a:r>
            <a:r>
              <a:rPr lang="en-US" sz="3200" dirty="0" smtClean="0">
                <a:solidFill>
                  <a:schemeClr val="bg1"/>
                </a:solidFill>
              </a:rPr>
              <a:t>imilar image retrieval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 descr="Screen Shot 2014-12-07 at 8.34.47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007" y="10346298"/>
            <a:ext cx="3314930" cy="1968637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5224714" y="5064621"/>
            <a:ext cx="9743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Let image size be </a:t>
            </a:r>
            <a:r>
              <a:rPr lang="en-US" sz="2600" dirty="0" err="1" smtClean="0">
                <a:solidFill>
                  <a:schemeClr val="bg1"/>
                </a:solidFill>
              </a:rPr>
              <a:t>nxn</a:t>
            </a:r>
            <a:r>
              <a:rPr lang="en-US" sz="2600" dirty="0" smtClean="0">
                <a:solidFill>
                  <a:schemeClr val="bg1"/>
                </a:solidFill>
              </a:rPr>
              <a:t>, patch size be </a:t>
            </a:r>
            <a:r>
              <a:rPr lang="en-US" sz="2600" dirty="0" err="1" smtClean="0">
                <a:solidFill>
                  <a:schemeClr val="bg1"/>
                </a:solidFill>
              </a:rPr>
              <a:t>mxm</a:t>
            </a:r>
            <a:r>
              <a:rPr lang="en-US" sz="2600" dirty="0" smtClean="0">
                <a:solidFill>
                  <a:schemeClr val="bg1"/>
                </a:solidFill>
              </a:rPr>
              <a:t>, # of images = k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585373" y="5374848"/>
            <a:ext cx="52572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Generalizability across image types: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303048" y="24082178"/>
            <a:ext cx="9699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Weighting storage savings and reconstruction speed against compression quality: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087773" y="16609027"/>
            <a:ext cx="513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EXTENSIONS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087773" y="17876404"/>
            <a:ext cx="6100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context-aware patch sampling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ask-aware threshold selection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atch hierarchies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18" name="Picture 17" descr="00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592" y="26094536"/>
            <a:ext cx="4141051" cy="2478077"/>
          </a:xfrm>
          <a:prstGeom prst="rect">
            <a:avLst/>
          </a:prstGeom>
        </p:spPr>
      </p:pic>
      <p:pic>
        <p:nvPicPr>
          <p:cNvPr id="19" name="Picture 18" descr="014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751" y="28854402"/>
            <a:ext cx="4153892" cy="2464991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6688592" y="25086371"/>
            <a:ext cx="4669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The importance of the </a:t>
            </a:r>
            <a:r>
              <a:rPr lang="en-US" sz="2600" dirty="0" smtClean="0">
                <a:solidFill>
                  <a:schemeClr val="bg1"/>
                </a:solidFill>
              </a:rPr>
              <a:t>right patch sampling technique: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5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256</Words>
  <Application>Microsoft Macintosh PowerPoint</Application>
  <PresentationFormat>Custom</PresentationFormat>
  <Paragraphs>50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Zoya</dc:creator>
  <cp:lastModifiedBy>Zoya</cp:lastModifiedBy>
  <cp:revision>25</cp:revision>
  <dcterms:created xsi:type="dcterms:W3CDTF">2014-12-05T16:35:01Z</dcterms:created>
  <dcterms:modified xsi:type="dcterms:W3CDTF">2014-12-08T01:55:09Z</dcterms:modified>
</cp:coreProperties>
</file>